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75" r:id="rId3"/>
    <p:sldId id="278" r:id="rId4"/>
    <p:sldId id="263" r:id="rId5"/>
    <p:sldId id="264" r:id="rId6"/>
    <p:sldId id="265" r:id="rId7"/>
    <p:sldId id="266" r:id="rId8"/>
    <p:sldId id="267" r:id="rId9"/>
    <p:sldId id="280" r:id="rId10"/>
    <p:sldId id="284" r:id="rId11"/>
    <p:sldId id="279" r:id="rId12"/>
    <p:sldId id="282" r:id="rId13"/>
    <p:sldId id="283" r:id="rId14"/>
    <p:sldId id="286" r:id="rId15"/>
    <p:sldId id="281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1ED51"/>
    <a:srgbClr val="1B3A1A"/>
    <a:srgbClr val="7C29A5"/>
    <a:srgbClr val="660033"/>
    <a:srgbClr val="A9A1F1"/>
    <a:srgbClr val="4A3AE2"/>
    <a:srgbClr val="641056"/>
    <a:srgbClr val="E58BD2"/>
    <a:srgbClr val="79E397"/>
    <a:srgbClr val="2F5D1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25" autoAdjust="0"/>
    <p:restoredTop sz="98005" autoAdjust="0"/>
  </p:normalViewPr>
  <p:slideViewPr>
    <p:cSldViewPr>
      <p:cViewPr varScale="1">
        <p:scale>
          <a:sx n="75" d="100"/>
          <a:sy n="75" d="100"/>
        </p:scale>
        <p:origin x="-744" y="-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385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2293155723376473"/>
          <c:y val="3.4311217648074384E-2"/>
          <c:w val="0.66622889951271214"/>
          <c:h val="0.8400310836314663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высокий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4"/>
                <c:pt idx="0">
                  <c:v>начало года</c:v>
                </c:pt>
                <c:pt idx="3">
                  <c:v>конец года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 formatCode="0%">
                  <c:v>0.37000000000000011</c:v>
                </c:pt>
                <c:pt idx="3" formatCode="0%">
                  <c:v>0.48000000000000009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средний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4"/>
                <c:pt idx="0">
                  <c:v>начало года</c:v>
                </c:pt>
                <c:pt idx="3">
                  <c:v>конец года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 formatCode="0%">
                  <c:v>0.52</c:v>
                </c:pt>
                <c:pt idx="3" formatCode="0%">
                  <c:v>0.45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низкий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4"/>
                <c:pt idx="0">
                  <c:v>начало года</c:v>
                </c:pt>
                <c:pt idx="3">
                  <c:v>конец года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2893568"/>
        <c:axId val="31768960"/>
      </c:barChart>
      <c:catAx>
        <c:axId val="32893568"/>
        <c:scaling>
          <c:orientation val="minMax"/>
        </c:scaling>
        <c:delete val="0"/>
        <c:axPos val="b"/>
        <c:majorTickMark val="out"/>
        <c:minorTickMark val="none"/>
        <c:tickLblPos val="nextTo"/>
        <c:crossAx val="31768960"/>
        <c:crosses val="autoZero"/>
        <c:auto val="1"/>
        <c:lblAlgn val="ctr"/>
        <c:lblOffset val="100"/>
        <c:noMultiLvlLbl val="0"/>
      </c:catAx>
      <c:valAx>
        <c:axId val="31768960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3289356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4886788368569174"/>
          <c:y val="4.2970330639658806E-2"/>
          <c:w val="0.66041813983692876"/>
          <c:h val="0.8497840489094089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высокий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4"/>
                <c:pt idx="0">
                  <c:v>начало года</c:v>
                </c:pt>
                <c:pt idx="3">
                  <c:v>конец года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 formatCode="0%">
                  <c:v>0.31000000000000011</c:v>
                </c:pt>
                <c:pt idx="3" formatCode="0%">
                  <c:v>0.4300000000000001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средний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4"/>
                <c:pt idx="0">
                  <c:v>начало года</c:v>
                </c:pt>
                <c:pt idx="3">
                  <c:v>конец года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 formatCode="0%">
                  <c:v>0.56999999999999995</c:v>
                </c:pt>
                <c:pt idx="3" formatCode="0%">
                  <c:v>0.5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низкий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4"/>
                <c:pt idx="0">
                  <c:v>начало года</c:v>
                </c:pt>
                <c:pt idx="3">
                  <c:v>конец года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3891456"/>
        <c:axId val="33892992"/>
      </c:barChart>
      <c:catAx>
        <c:axId val="33891456"/>
        <c:scaling>
          <c:orientation val="minMax"/>
        </c:scaling>
        <c:delete val="0"/>
        <c:axPos val="b"/>
        <c:majorTickMark val="out"/>
        <c:minorTickMark val="none"/>
        <c:tickLblPos val="nextTo"/>
        <c:crossAx val="33892992"/>
        <c:crosses val="autoZero"/>
        <c:auto val="1"/>
        <c:lblAlgn val="ctr"/>
        <c:lblOffset val="100"/>
        <c:noMultiLvlLbl val="0"/>
      </c:catAx>
      <c:valAx>
        <c:axId val="33892992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3389145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0170696447118491"/>
          <c:y val="4.3635303158987816E-2"/>
          <c:w val="0.77816596644552816"/>
          <c:h val="0.8474594338098009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3"/>
                <c:pt idx="0">
                  <c:v>начало года</c:v>
                </c:pt>
                <c:pt idx="2">
                  <c:v>конец года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 formatCode="0%">
                  <c:v>0.4</c:v>
                </c:pt>
                <c:pt idx="2" formatCode="0%">
                  <c:v>0.55000000000000004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3"/>
                <c:pt idx="0">
                  <c:v>начало года</c:v>
                </c:pt>
                <c:pt idx="2">
                  <c:v>конец года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 formatCode="0%">
                  <c:v>0.48</c:v>
                </c:pt>
                <c:pt idx="2" formatCode="0%">
                  <c:v>0.4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invertIfNegative val="0"/>
          <c:cat>
            <c:strRef>
              <c:f>Лист1!$A$2:$A$5</c:f>
              <c:strCache>
                <c:ptCount val="3"/>
                <c:pt idx="0">
                  <c:v>начало года</c:v>
                </c:pt>
                <c:pt idx="2">
                  <c:v>конец года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0</c:v>
                </c:pt>
                <c:pt idx="2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3910144"/>
        <c:axId val="33920128"/>
      </c:barChart>
      <c:catAx>
        <c:axId val="33910144"/>
        <c:scaling>
          <c:orientation val="minMax"/>
        </c:scaling>
        <c:delete val="0"/>
        <c:axPos val="b"/>
        <c:majorTickMark val="out"/>
        <c:minorTickMark val="none"/>
        <c:tickLblPos val="nextTo"/>
        <c:crossAx val="33920128"/>
        <c:crosses val="autoZero"/>
        <c:auto val="1"/>
        <c:lblAlgn val="ctr"/>
        <c:lblOffset val="100"/>
        <c:noMultiLvlLbl val="0"/>
      </c:catAx>
      <c:valAx>
        <c:axId val="33920128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3391014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F30F97-FE04-45E0-840F-67C6EF2E7E6C}" type="datetimeFigureOut">
              <a:rPr lang="ru-RU" smtClean="0"/>
              <a:pPr/>
              <a:t>09.11.2013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BF3DF3-AC00-4504-BAF6-47357E8C3E2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78848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9B1A8-B083-44FD-BB69-CB796B6E1216}" type="datetimeFigureOut">
              <a:rPr lang="ru-RU" smtClean="0"/>
              <a:pPr/>
              <a:t>09.11.2013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D4A00-E239-436A-98A6-6997E59719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37805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9B1A8-B083-44FD-BB69-CB796B6E1216}" type="datetimeFigureOut">
              <a:rPr lang="ru-RU" smtClean="0"/>
              <a:pPr/>
              <a:t>09.11.2013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D4A00-E239-436A-98A6-6997E59719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56799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9B1A8-B083-44FD-BB69-CB796B6E1216}" type="datetimeFigureOut">
              <a:rPr lang="ru-RU" smtClean="0"/>
              <a:pPr/>
              <a:t>09.11.2013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D4A00-E239-436A-98A6-6997E59719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70060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9B1A8-B083-44FD-BB69-CB796B6E1216}" type="datetimeFigureOut">
              <a:rPr lang="ru-RU" smtClean="0"/>
              <a:pPr/>
              <a:t>09.11.2013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D4A00-E239-436A-98A6-6997E59719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32734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9B1A8-B083-44FD-BB69-CB796B6E1216}" type="datetimeFigureOut">
              <a:rPr lang="ru-RU" smtClean="0"/>
              <a:pPr/>
              <a:t>09.11.2013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D4A00-E239-436A-98A6-6997E59719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37804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9B1A8-B083-44FD-BB69-CB796B6E1216}" type="datetimeFigureOut">
              <a:rPr lang="ru-RU" smtClean="0"/>
              <a:pPr/>
              <a:t>09.11.2013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D4A00-E239-436A-98A6-6997E59719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13378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9B1A8-B083-44FD-BB69-CB796B6E1216}" type="datetimeFigureOut">
              <a:rPr lang="ru-RU" smtClean="0"/>
              <a:pPr/>
              <a:t>09.11.2013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D4A00-E239-436A-98A6-6997E59719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4522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9B1A8-B083-44FD-BB69-CB796B6E1216}" type="datetimeFigureOut">
              <a:rPr lang="ru-RU" smtClean="0"/>
              <a:pPr/>
              <a:t>09.11.2013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D4A00-E239-436A-98A6-6997E59719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99958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9B1A8-B083-44FD-BB69-CB796B6E1216}" type="datetimeFigureOut">
              <a:rPr lang="ru-RU" smtClean="0"/>
              <a:pPr/>
              <a:t>09.11.2013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D4A00-E239-436A-98A6-6997E59719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03759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9B1A8-B083-44FD-BB69-CB796B6E1216}" type="datetimeFigureOut">
              <a:rPr lang="ru-RU" smtClean="0"/>
              <a:pPr/>
              <a:t>09.11.2013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D4A00-E239-436A-98A6-6997E59719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11648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9B1A8-B083-44FD-BB69-CB796B6E1216}" type="datetimeFigureOut">
              <a:rPr lang="ru-RU" smtClean="0"/>
              <a:pPr/>
              <a:t>09.11.2013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2D4A00-E239-436A-98A6-6997E59719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00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3000">
              <a:schemeClr val="accent5">
                <a:lumMod val="60000"/>
                <a:lumOff val="40000"/>
              </a:schemeClr>
            </a:gs>
            <a:gs pos="100000">
              <a:schemeClr val="accent5">
                <a:lumMod val="7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B9B1A8-B083-44FD-BB69-CB796B6E1216}" type="datetimeFigureOut">
              <a:rPr lang="ru-RU" smtClean="0"/>
              <a:pPr/>
              <a:t>09.11.2013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2D4A00-E239-436A-98A6-6997E597191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12899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3" Type="http://schemas.openxmlformats.org/officeDocument/2006/relationships/image" Target="../media/image40.jpeg"/><Relationship Id="rId7" Type="http://schemas.openxmlformats.org/officeDocument/2006/relationships/image" Target="../media/image44.jpeg"/><Relationship Id="rId12" Type="http://schemas.openxmlformats.org/officeDocument/2006/relationships/image" Target="../media/image49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3.jpeg"/><Relationship Id="rId11" Type="http://schemas.openxmlformats.org/officeDocument/2006/relationships/image" Target="../media/image48.jpeg"/><Relationship Id="rId5" Type="http://schemas.openxmlformats.org/officeDocument/2006/relationships/image" Target="../media/image42.jpeg"/><Relationship Id="rId10" Type="http://schemas.openxmlformats.org/officeDocument/2006/relationships/image" Target="../media/image47.jpeg"/><Relationship Id="rId4" Type="http://schemas.openxmlformats.org/officeDocument/2006/relationships/image" Target="../media/image41.jpeg"/><Relationship Id="rId9" Type="http://schemas.openxmlformats.org/officeDocument/2006/relationships/image" Target="../media/image46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3" Type="http://schemas.openxmlformats.org/officeDocument/2006/relationships/image" Target="../media/image51.jpeg"/><Relationship Id="rId7" Type="http://schemas.openxmlformats.org/officeDocument/2006/relationships/image" Target="../media/image55.jpeg"/><Relationship Id="rId2" Type="http://schemas.openxmlformats.org/officeDocument/2006/relationships/image" Target="../media/image50.wmf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4.jpeg"/><Relationship Id="rId11" Type="http://schemas.openxmlformats.org/officeDocument/2006/relationships/image" Target="../media/image59.jpeg"/><Relationship Id="rId5" Type="http://schemas.openxmlformats.org/officeDocument/2006/relationships/image" Target="../media/image53.jpeg"/><Relationship Id="rId10" Type="http://schemas.openxmlformats.org/officeDocument/2006/relationships/image" Target="../media/image58.jpeg"/><Relationship Id="rId4" Type="http://schemas.openxmlformats.org/officeDocument/2006/relationships/image" Target="../media/image52.jpeg"/><Relationship Id="rId9" Type="http://schemas.openxmlformats.org/officeDocument/2006/relationships/image" Target="../media/image57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Relationship Id="rId9" Type="http://schemas.openxmlformats.org/officeDocument/2006/relationships/image" Target="../media/image15.jpe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12" Type="http://schemas.openxmlformats.org/officeDocument/2006/relationships/image" Target="../media/image31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5.jpeg"/><Relationship Id="rId11" Type="http://schemas.openxmlformats.org/officeDocument/2006/relationships/image" Target="../media/image30.jpeg"/><Relationship Id="rId5" Type="http://schemas.openxmlformats.org/officeDocument/2006/relationships/image" Target="../media/image24.jpeg"/><Relationship Id="rId10" Type="http://schemas.openxmlformats.org/officeDocument/2006/relationships/image" Target="../media/image29.jpeg"/><Relationship Id="rId4" Type="http://schemas.openxmlformats.org/officeDocument/2006/relationships/image" Target="../media/image23.wmf"/><Relationship Id="rId9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91000">
              <a:srgbClr val="FFFF00"/>
            </a:gs>
            <a:gs pos="22000">
              <a:schemeClr val="tx2">
                <a:lumMod val="60000"/>
                <a:lumOff val="40000"/>
              </a:schemeClr>
            </a:gs>
            <a:gs pos="64000">
              <a:srgbClr val="FFFF99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52" y="188640"/>
            <a:ext cx="8928992" cy="648071"/>
          </a:xfrm>
        </p:spPr>
        <p:txBody>
          <a:bodyPr>
            <a:noAutofit/>
          </a:bodyPr>
          <a:lstStyle/>
          <a:p>
            <a:r>
              <a:rPr lang="ru-RU" sz="1800" b="1" i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glow rad="63500">
                    <a:srgbClr val="FFFF00">
                      <a:alpha val="40000"/>
                    </a:srgb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Муниципальное </a:t>
            </a:r>
            <a:r>
              <a:rPr lang="ru-RU" sz="1800" b="1" i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glow rad="63500">
                    <a:srgbClr val="FFFF00">
                      <a:alpha val="40000"/>
                    </a:srgb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бюджетное дошкольное </a:t>
            </a:r>
            <a:r>
              <a:rPr lang="ru-RU" sz="1800" b="1" i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glow rad="63500">
                    <a:srgbClr val="FFFF00">
                      <a:alpha val="40000"/>
                    </a:srgb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общеобразовательное учреждение </a:t>
            </a:r>
            <a:br>
              <a:rPr lang="ru-RU" sz="1800" b="1" i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glow rad="63500">
                    <a:srgbClr val="FFFF00">
                      <a:alpha val="40000"/>
                    </a:srgb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r>
              <a:rPr lang="ru-RU" sz="1800" b="1" i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glow rad="63500">
                    <a:srgbClr val="FFFF00">
                      <a:alpha val="40000"/>
                    </a:srgb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           </a:t>
            </a:r>
            <a:r>
              <a:rPr lang="ru-RU" sz="1800" b="1" i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glow rad="63500">
                    <a:srgbClr val="FFFF00">
                      <a:alpha val="40000"/>
                    </a:srgb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«Детский сад  общеразвивающего </a:t>
            </a:r>
            <a:r>
              <a:rPr lang="ru-RU" sz="1800" b="1" i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glow rad="63500">
                    <a:srgbClr val="FFFF00">
                      <a:alpha val="40000"/>
                    </a:srgb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вида «</a:t>
            </a:r>
            <a:r>
              <a:rPr lang="ru-RU" sz="1800" b="1" i="1" dirty="0" err="1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glow rad="63500">
                    <a:srgbClr val="FFFF00">
                      <a:alpha val="40000"/>
                    </a:srgb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Голбакча</a:t>
            </a:r>
            <a:r>
              <a:rPr lang="ru-RU" sz="1800" b="1" i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glow rad="63500">
                    <a:srgbClr val="FFFF00">
                      <a:alpha val="40000"/>
                    </a:srgb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» </a:t>
            </a:r>
            <a:r>
              <a:rPr lang="ru-RU" sz="1800" b="1" i="1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glow rad="63500">
                    <a:srgbClr val="FFFF00">
                      <a:alpha val="40000"/>
                    </a:srgb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с.Кульшарипово</a:t>
            </a:r>
            <a:r>
              <a:rPr lang="ru-RU" sz="1800" b="1" i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tx2"/>
                </a:solidFill>
                <a:effectLst>
                  <a:glow rad="63500">
                    <a:srgbClr val="FFFF00">
                      <a:alpha val="40000"/>
                    </a:srgb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»</a:t>
            </a:r>
            <a:r>
              <a:rPr lang="ru-RU" sz="1800" b="1" i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63500">
                    <a:srgbClr val="FFFF00">
                      <a:alpha val="40000"/>
                    </a:srgb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ru-RU" sz="1800" b="1" i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glow rad="63500">
                    <a:srgbClr val="FFFF00">
                      <a:alpha val="40000"/>
                    </a:srgbClr>
                  </a:glow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endParaRPr lang="ru-RU" sz="1800" b="1" i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glow rad="63500">
                  <a:srgbClr val="FFFF00">
                    <a:alpha val="40000"/>
                  </a:srgbClr>
                </a:glow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43608" y="1988840"/>
            <a:ext cx="4464496" cy="3384376"/>
          </a:xfrm>
          <a:ln>
            <a:noFill/>
          </a:ln>
        </p:spPr>
        <p:txBody>
          <a:bodyPr>
            <a:normAutofit lnSpcReduction="10000"/>
          </a:bodyPr>
          <a:lstStyle/>
          <a:p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воспитатель</a:t>
            </a:r>
          </a:p>
          <a:p>
            <a:endParaRPr lang="ru-RU" b="1" i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r>
              <a:rPr lang="ru-RU" sz="4400" b="1" i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Ахсанова</a:t>
            </a:r>
            <a:endParaRPr lang="ru-RU" sz="44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4400" b="1" i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Миляуша</a:t>
            </a:r>
            <a:endParaRPr lang="ru-RU" sz="4400" b="1" i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4400" b="1" i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Мисхатовна</a:t>
            </a:r>
            <a:endParaRPr lang="ru-RU" sz="44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2" t="6583" r="50191" b="46224"/>
          <a:stretch/>
        </p:blipFill>
        <p:spPr>
          <a:xfrm>
            <a:off x="5508104" y="1628800"/>
            <a:ext cx="2952328" cy="43026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59748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2000">
              <a:srgbClr val="F1ED51"/>
            </a:gs>
            <a:gs pos="100000">
              <a:schemeClr val="accent5">
                <a:lumMod val="7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84976" cy="6624736"/>
          </a:xfrm>
          <a:ln w="38100">
            <a:solidFill>
              <a:srgbClr val="002060"/>
            </a:solidFill>
          </a:ln>
        </p:spPr>
        <p:txBody>
          <a:bodyPr/>
          <a:lstStyle/>
          <a:p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548680"/>
            <a:ext cx="3960440" cy="5688632"/>
          </a:xfrm>
        </p:spPr>
      </p:pic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" name="Объект 1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2852936"/>
            <a:ext cx="1632182" cy="1224136"/>
          </a:xfrm>
          <a:effectLst>
            <a:glow rad="228600">
              <a:schemeClr val="accent2">
                <a:satMod val="175000"/>
                <a:alpha val="40000"/>
              </a:schemeClr>
            </a:glow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4842604" y="2564904"/>
            <a:ext cx="1656184" cy="1242138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692696"/>
            <a:ext cx="1632182" cy="1224136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5085184"/>
            <a:ext cx="1704190" cy="1278142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1135" y="404664"/>
            <a:ext cx="1680188" cy="1260141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  <a:outerShdw blurRad="152400" dist="317500" dir="5400000" sx="90000" sy="-19000" rotWithShape="0">
              <a:prstClr val="black">
                <a:alpha val="15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4725144"/>
            <a:ext cx="1752195" cy="1314146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691200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48000">
              <a:srgbClr val="78B764"/>
            </a:gs>
            <a:gs pos="15000">
              <a:schemeClr val="accent3">
                <a:lumMod val="75000"/>
              </a:schemeClr>
            </a:gs>
            <a:gs pos="100000">
              <a:srgbClr val="79E397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773" y="2246994"/>
            <a:ext cx="1769980" cy="13274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699792" y="1916832"/>
            <a:ext cx="4032448" cy="3096344"/>
          </a:xfrm>
        </p:spPr>
        <p:txBody>
          <a:bodyPr>
            <a:noAutofit/>
          </a:bodyPr>
          <a:lstStyle/>
          <a:p>
            <a:pPr algn="ctr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Развивающая среда кружка</a:t>
            </a:r>
          </a:p>
          <a:p>
            <a:pPr algn="ctr"/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«Внимательный пешеход»</a:t>
            </a:r>
            <a:endParaRPr lang="ru-RU" sz="3200" b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0529" y="2623729"/>
            <a:ext cx="1666527" cy="124989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3283" y="980728"/>
            <a:ext cx="1787690" cy="13407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948264" y="3989530"/>
            <a:ext cx="1728192" cy="12961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2568" y="281472"/>
            <a:ext cx="1691680" cy="12687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5664" y="245468"/>
            <a:ext cx="1787690" cy="13407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020" y="3743654"/>
            <a:ext cx="1788707" cy="13415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5335048"/>
            <a:ext cx="1728192" cy="12961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6564" y="5351208"/>
            <a:ext cx="1853547" cy="13901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5285674"/>
            <a:ext cx="1794024" cy="13455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692696"/>
            <a:ext cx="1872208" cy="14041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610461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Oval 17"/>
          <p:cNvSpPr>
            <a:spLocks noChangeArrowheads="1"/>
          </p:cNvSpPr>
          <p:nvPr/>
        </p:nvSpPr>
        <p:spPr bwMode="auto">
          <a:xfrm>
            <a:off x="3236913" y="2708275"/>
            <a:ext cx="2538412" cy="1817688"/>
          </a:xfrm>
          <a:prstGeom prst="ellipse">
            <a:avLst/>
          </a:prstGeom>
          <a:solidFill>
            <a:srgbClr val="C64847"/>
          </a:solidFill>
          <a:ln w="38100">
            <a:solidFill>
              <a:srgbClr val="F2F2F2"/>
            </a:solidFill>
            <a:round/>
            <a:headEnd/>
            <a:tailEnd/>
          </a:ln>
          <a:effectLst>
            <a:outerShdw dist="28398" dir="3806097" algn="ctr" rotWithShape="0">
              <a:srgbClr val="66201F">
                <a:alpha val="50000"/>
              </a:srgbClr>
            </a:outerShdw>
          </a:effectLst>
        </p:spPr>
        <p:txBody>
          <a:bodyPr/>
          <a:lstStyle/>
          <a:p>
            <a:pPr algn="ctr" eaLnBrk="0" hangingPunct="0"/>
            <a:r>
              <a:rPr lang="tt-RU" sz="2000" b="1" dirty="0" smtClean="0">
                <a:effectLst/>
                <a:latin typeface="Trebuchet MS" pitchFamily="34" charset="0"/>
                <a:ea typeface="Trebuchet MS" pitchFamily="34" charset="0"/>
                <a:cs typeface="Times New Roman" pitchFamily="18" charset="0"/>
              </a:rPr>
              <a:t>Работа</a:t>
            </a:r>
            <a:r>
              <a:rPr lang="ru-RU" sz="2000" b="1" dirty="0">
                <a:ea typeface="Trebuchet MS" pitchFamily="34" charset="0"/>
                <a:cs typeface="Times New Roman" pitchFamily="18" charset="0"/>
              </a:rPr>
              <a:t> </a:t>
            </a:r>
            <a:r>
              <a:rPr lang="ru-RU" sz="2000" b="1" dirty="0" smtClean="0">
                <a:ea typeface="Trebuchet MS" pitchFamily="34" charset="0"/>
                <a:cs typeface="Times New Roman" pitchFamily="18" charset="0"/>
              </a:rPr>
              <a:t>  </a:t>
            </a:r>
            <a:r>
              <a:rPr lang="tt-RU" sz="2000" b="1" dirty="0" smtClean="0">
                <a:effectLst/>
                <a:latin typeface="Trebuchet MS" pitchFamily="34" charset="0"/>
                <a:ea typeface="Trebuchet MS" pitchFamily="34" charset="0"/>
                <a:cs typeface="Times New Roman" pitchFamily="18" charset="0"/>
              </a:rPr>
              <a:t>с </a:t>
            </a:r>
            <a:r>
              <a:rPr lang="tt-RU" sz="2000" b="1" dirty="0">
                <a:effectLst/>
                <a:latin typeface="Trebuchet MS" pitchFamily="34" charset="0"/>
                <a:ea typeface="Trebuchet MS" pitchFamily="34" charset="0"/>
                <a:cs typeface="Times New Roman" pitchFamily="18" charset="0"/>
              </a:rPr>
              <a:t>родителями</a:t>
            </a:r>
            <a:endParaRPr lang="tt-RU" sz="2000" b="1" dirty="0">
              <a:effectLst/>
              <a:latin typeface="Arial" charset="0"/>
              <a:ea typeface="Trebuchet MS" pitchFamily="34" charset="0"/>
              <a:cs typeface="Times New Roman" pitchFamily="18" charset="0"/>
            </a:endParaRPr>
          </a:p>
        </p:txBody>
      </p:sp>
      <p:sp>
        <p:nvSpPr>
          <p:cNvPr id="97283" name="Oval 16"/>
          <p:cNvSpPr>
            <a:spLocks noChangeArrowheads="1"/>
          </p:cNvSpPr>
          <p:nvPr/>
        </p:nvSpPr>
        <p:spPr bwMode="auto">
          <a:xfrm>
            <a:off x="3236913" y="260648"/>
            <a:ext cx="2841377" cy="1764754"/>
          </a:xfrm>
          <a:prstGeom prst="ellipse">
            <a:avLst/>
          </a:prstGeom>
          <a:gradFill rotWithShape="0">
            <a:gsLst>
              <a:gs pos="0">
                <a:srgbClr val="F0A6B0"/>
              </a:gs>
              <a:gs pos="50000">
                <a:srgbClr val="FAE1E4"/>
              </a:gs>
              <a:gs pos="100000">
                <a:srgbClr val="F0A6B0"/>
              </a:gs>
            </a:gsLst>
            <a:lin ang="18900000" scaled="1"/>
          </a:gradFill>
          <a:ln w="12700">
            <a:solidFill>
              <a:srgbClr val="F0A6B0"/>
            </a:solidFill>
            <a:round/>
            <a:headEnd/>
            <a:tailEnd/>
          </a:ln>
          <a:effectLst>
            <a:outerShdw dist="28398" dir="3806097" algn="ctr" rotWithShape="0">
              <a:srgbClr val="8F1828">
                <a:alpha val="50000"/>
              </a:srgbClr>
            </a:outerShdw>
          </a:effectLst>
        </p:spPr>
        <p:txBody>
          <a:bodyPr/>
          <a:lstStyle/>
          <a:p>
            <a:pPr eaLnBrk="0" hangingPunct="0"/>
            <a:endParaRPr lang="tt-RU" sz="1800" b="1" dirty="0" smtClean="0">
              <a:solidFill>
                <a:schemeClr val="bg1"/>
              </a:solidFill>
              <a:effectLst/>
              <a:latin typeface="Arial" charset="0"/>
              <a:ea typeface="Trebuchet MS" pitchFamily="34" charset="0"/>
              <a:cs typeface="Times New Roman" pitchFamily="18" charset="0"/>
            </a:endParaRPr>
          </a:p>
          <a:p>
            <a:pPr algn="ctr" eaLnBrk="0" hangingPunct="0"/>
            <a:r>
              <a:rPr lang="tt-RU" sz="1800" b="1" dirty="0" smtClean="0">
                <a:effectLst/>
                <a:latin typeface="Arial" charset="0"/>
                <a:ea typeface="Trebuchet MS" pitchFamily="34" charset="0"/>
                <a:cs typeface="Times New Roman" pitchFamily="18" charset="0"/>
              </a:rPr>
              <a:t>Анкетирование</a:t>
            </a:r>
            <a:endParaRPr lang="tt-RU" sz="1800" b="1" dirty="0">
              <a:effectLst/>
              <a:latin typeface="Arial" charset="0"/>
              <a:ea typeface="Trebuchet MS" pitchFamily="34" charset="0"/>
              <a:cs typeface="Times New Roman" pitchFamily="18" charset="0"/>
            </a:endParaRPr>
          </a:p>
        </p:txBody>
      </p:sp>
      <p:sp>
        <p:nvSpPr>
          <p:cNvPr id="97285" name="Oval 14"/>
          <p:cNvSpPr>
            <a:spLocks noChangeArrowheads="1"/>
          </p:cNvSpPr>
          <p:nvPr/>
        </p:nvSpPr>
        <p:spPr bwMode="auto">
          <a:xfrm>
            <a:off x="107504" y="1889919"/>
            <a:ext cx="2483768" cy="1727200"/>
          </a:xfrm>
          <a:prstGeom prst="ellipse">
            <a:avLst/>
          </a:prstGeom>
          <a:gradFill rotWithShape="0">
            <a:gsLst>
              <a:gs pos="0">
                <a:srgbClr val="F0A6B0"/>
              </a:gs>
              <a:gs pos="50000">
                <a:srgbClr val="FAE1E4"/>
              </a:gs>
              <a:gs pos="100000">
                <a:srgbClr val="F0A6B0"/>
              </a:gs>
            </a:gsLst>
            <a:lin ang="18900000" scaled="1"/>
          </a:gradFill>
          <a:ln w="12700">
            <a:solidFill>
              <a:srgbClr val="F0A6B0"/>
            </a:solidFill>
            <a:round/>
            <a:headEnd/>
            <a:tailEnd/>
          </a:ln>
          <a:effectLst>
            <a:outerShdw dist="28398" dir="3806097" algn="ctr" rotWithShape="0">
              <a:srgbClr val="8F1828">
                <a:alpha val="50000"/>
              </a:srgbClr>
            </a:outerShdw>
          </a:effectLst>
        </p:spPr>
        <p:txBody>
          <a:bodyPr/>
          <a:lstStyle/>
          <a:p>
            <a:pPr algn="ctr" eaLnBrk="0" hangingPunct="0"/>
            <a:r>
              <a:rPr lang="tt-RU" sz="1800" b="1" dirty="0">
                <a:effectLst/>
                <a:latin typeface="Trebuchet MS" pitchFamily="34" charset="0"/>
                <a:ea typeface="Trebuchet MS" pitchFamily="34" charset="0"/>
                <a:cs typeface="Times New Roman" pitchFamily="18" charset="0"/>
              </a:rPr>
              <a:t>Просьбы</a:t>
            </a:r>
            <a:endParaRPr lang="ru-RU" sz="1800" b="1" dirty="0">
              <a:effectLst/>
              <a:ea typeface="Trebuchet MS" pitchFamily="34" charset="0"/>
              <a:cs typeface="Times New Roman" pitchFamily="18" charset="0"/>
            </a:endParaRPr>
          </a:p>
          <a:p>
            <a:pPr algn="ctr" eaLnBrk="0" hangingPunct="0"/>
            <a:r>
              <a:rPr lang="tt-RU" sz="1800" b="1" dirty="0">
                <a:effectLst/>
                <a:latin typeface="Trebuchet MS" pitchFamily="34" charset="0"/>
                <a:ea typeface="Trebuchet MS" pitchFamily="34" charset="0"/>
                <a:cs typeface="Times New Roman" pitchFamily="18" charset="0"/>
              </a:rPr>
              <a:t>и поручения</a:t>
            </a:r>
            <a:endParaRPr lang="tt-RU" sz="1800" b="1" dirty="0">
              <a:effectLst/>
              <a:latin typeface="Arial" charset="0"/>
              <a:ea typeface="Trebuchet MS" pitchFamily="34" charset="0"/>
              <a:cs typeface="Times New Roman" pitchFamily="18" charset="0"/>
            </a:endParaRPr>
          </a:p>
        </p:txBody>
      </p:sp>
      <p:sp>
        <p:nvSpPr>
          <p:cNvPr id="97286" name="Oval 13"/>
          <p:cNvSpPr>
            <a:spLocks noChangeArrowheads="1"/>
          </p:cNvSpPr>
          <p:nvPr/>
        </p:nvSpPr>
        <p:spPr bwMode="auto">
          <a:xfrm>
            <a:off x="6596157" y="2104782"/>
            <a:ext cx="2484437" cy="1800225"/>
          </a:xfrm>
          <a:prstGeom prst="ellipse">
            <a:avLst/>
          </a:prstGeom>
          <a:gradFill rotWithShape="0">
            <a:gsLst>
              <a:gs pos="0">
                <a:srgbClr val="F0A6B0"/>
              </a:gs>
              <a:gs pos="50000">
                <a:srgbClr val="FAE1E4"/>
              </a:gs>
              <a:gs pos="100000">
                <a:srgbClr val="F0A6B0"/>
              </a:gs>
            </a:gsLst>
            <a:lin ang="18900000" scaled="1"/>
          </a:gradFill>
          <a:ln w="12700">
            <a:solidFill>
              <a:srgbClr val="F0A6B0"/>
            </a:solidFill>
            <a:round/>
            <a:headEnd/>
            <a:tailEnd/>
          </a:ln>
          <a:effectLst>
            <a:outerShdw dist="28398" dir="3806097" algn="ctr" rotWithShape="0">
              <a:srgbClr val="8F1828">
                <a:alpha val="50000"/>
              </a:srgbClr>
            </a:outerShdw>
          </a:effectLst>
        </p:spPr>
        <p:txBody>
          <a:bodyPr/>
          <a:lstStyle/>
          <a:p>
            <a:pPr eaLnBrk="0" hangingPunct="0"/>
            <a:endParaRPr lang="tt-RU" sz="1800" dirty="0">
              <a:solidFill>
                <a:schemeClr val="bg1"/>
              </a:solidFill>
              <a:effectLst/>
              <a:latin typeface="Trebuchet MS" pitchFamily="34" charset="0"/>
              <a:cs typeface="Times New Roman" pitchFamily="18" charset="0"/>
            </a:endParaRPr>
          </a:p>
          <a:p>
            <a:pPr eaLnBrk="0" hangingPunct="0"/>
            <a:r>
              <a:rPr lang="tt-RU" sz="1800" b="1" dirty="0">
                <a:effectLst/>
                <a:latin typeface="Trebuchet MS" pitchFamily="34" charset="0"/>
                <a:ea typeface="Trebuchet MS" pitchFamily="34" charset="0"/>
                <a:cs typeface="Times New Roman" pitchFamily="18" charset="0"/>
              </a:rPr>
              <a:t>Консультации</a:t>
            </a:r>
            <a:endParaRPr lang="tt-RU" sz="1800" b="1" dirty="0">
              <a:effectLst/>
              <a:latin typeface="Arial" charset="0"/>
            </a:endParaRPr>
          </a:p>
        </p:txBody>
      </p:sp>
      <p:sp>
        <p:nvSpPr>
          <p:cNvPr id="97287" name="Oval 12"/>
          <p:cNvSpPr>
            <a:spLocks noChangeArrowheads="1"/>
          </p:cNvSpPr>
          <p:nvPr/>
        </p:nvSpPr>
        <p:spPr bwMode="auto">
          <a:xfrm>
            <a:off x="1589086" y="4738320"/>
            <a:ext cx="2663825" cy="1871663"/>
          </a:xfrm>
          <a:prstGeom prst="ellipse">
            <a:avLst/>
          </a:prstGeom>
          <a:gradFill rotWithShape="0">
            <a:gsLst>
              <a:gs pos="0">
                <a:srgbClr val="F0A6B0"/>
              </a:gs>
              <a:gs pos="50000">
                <a:srgbClr val="FAE1E4"/>
              </a:gs>
              <a:gs pos="100000">
                <a:srgbClr val="F0A6B0"/>
              </a:gs>
            </a:gsLst>
            <a:lin ang="18900000" scaled="1"/>
          </a:gradFill>
          <a:ln w="12700">
            <a:solidFill>
              <a:srgbClr val="F0A6B0"/>
            </a:solidFill>
            <a:round/>
            <a:headEnd/>
            <a:tailEnd/>
          </a:ln>
          <a:effectLst>
            <a:outerShdw dist="28398" dir="3806097" algn="ctr" rotWithShape="0">
              <a:srgbClr val="8F1828">
                <a:alpha val="50000"/>
              </a:srgbClr>
            </a:outerShdw>
          </a:effectLst>
        </p:spPr>
        <p:txBody>
          <a:bodyPr/>
          <a:lstStyle/>
          <a:p>
            <a:pPr algn="ctr" eaLnBrk="0" hangingPunct="0"/>
            <a:r>
              <a:rPr lang="tt-RU" sz="1800" b="1" dirty="0">
                <a:effectLst/>
                <a:latin typeface="Trebuchet MS" pitchFamily="34" charset="0"/>
                <a:ea typeface="Trebuchet MS" pitchFamily="34" charset="0"/>
                <a:cs typeface="Times New Roman" pitchFamily="18" charset="0"/>
              </a:rPr>
              <a:t>Родительские</a:t>
            </a:r>
            <a:endParaRPr lang="ru-RU" sz="1800" b="1" dirty="0">
              <a:effectLst/>
              <a:ea typeface="Trebuchet MS" pitchFamily="34" charset="0"/>
              <a:cs typeface="Times New Roman" pitchFamily="18" charset="0"/>
            </a:endParaRPr>
          </a:p>
          <a:p>
            <a:pPr algn="ctr" eaLnBrk="0" hangingPunct="0"/>
            <a:r>
              <a:rPr lang="tt-RU" sz="1800" b="1" dirty="0">
                <a:effectLst/>
                <a:latin typeface="Trebuchet MS" pitchFamily="34" charset="0"/>
                <a:ea typeface="Trebuchet MS" pitchFamily="34" charset="0"/>
                <a:cs typeface="Times New Roman" pitchFamily="18" charset="0"/>
              </a:rPr>
              <a:t>собрания</a:t>
            </a:r>
            <a:endParaRPr lang="tt-RU" sz="1800" b="1" dirty="0">
              <a:effectLst/>
              <a:latin typeface="Arial" charset="0"/>
              <a:ea typeface="Trebuchet MS" pitchFamily="34" charset="0"/>
              <a:cs typeface="Times New Roman" pitchFamily="18" charset="0"/>
            </a:endParaRPr>
          </a:p>
        </p:txBody>
      </p:sp>
      <p:sp>
        <p:nvSpPr>
          <p:cNvPr id="97288" name="Oval 11"/>
          <p:cNvSpPr>
            <a:spLocks noChangeArrowheads="1"/>
          </p:cNvSpPr>
          <p:nvPr/>
        </p:nvSpPr>
        <p:spPr bwMode="auto">
          <a:xfrm>
            <a:off x="5580063" y="4581525"/>
            <a:ext cx="2409825" cy="1990725"/>
          </a:xfrm>
          <a:prstGeom prst="ellipse">
            <a:avLst/>
          </a:prstGeom>
          <a:gradFill rotWithShape="0">
            <a:gsLst>
              <a:gs pos="0">
                <a:srgbClr val="F0A6B0"/>
              </a:gs>
              <a:gs pos="50000">
                <a:srgbClr val="FAE1E4"/>
              </a:gs>
              <a:gs pos="100000">
                <a:srgbClr val="F0A6B0"/>
              </a:gs>
            </a:gsLst>
            <a:lin ang="18900000" scaled="1"/>
          </a:gradFill>
          <a:ln w="12700">
            <a:solidFill>
              <a:srgbClr val="F0A6B0"/>
            </a:solidFill>
            <a:round/>
            <a:headEnd/>
            <a:tailEnd/>
          </a:ln>
          <a:effectLst>
            <a:outerShdw dist="28398" dir="3806097" algn="ctr" rotWithShape="0">
              <a:srgbClr val="8F1828">
                <a:alpha val="50000"/>
              </a:srgbClr>
            </a:outerShdw>
          </a:effectLst>
        </p:spPr>
        <p:txBody>
          <a:bodyPr/>
          <a:lstStyle/>
          <a:p>
            <a:pPr algn="ctr" eaLnBrk="0" hangingPunct="0"/>
            <a:r>
              <a:rPr lang="tt-RU" sz="2000" b="1" dirty="0">
                <a:effectLst/>
                <a:latin typeface="Trebuchet MS" pitchFamily="34" charset="0"/>
                <a:ea typeface="Trebuchet MS" pitchFamily="34" charset="0"/>
                <a:cs typeface="Times New Roman" pitchFamily="18" charset="0"/>
              </a:rPr>
              <a:t>Беседы</a:t>
            </a:r>
            <a:endParaRPr lang="ru-RU" sz="2000" b="1" dirty="0">
              <a:effectLst/>
              <a:ea typeface="Trebuchet MS" pitchFamily="34" charset="0"/>
              <a:cs typeface="Times New Roman" pitchFamily="18" charset="0"/>
            </a:endParaRPr>
          </a:p>
          <a:p>
            <a:pPr algn="ctr" eaLnBrk="0" hangingPunct="0"/>
            <a:r>
              <a:rPr lang="tt-RU" sz="2000" b="1" dirty="0">
                <a:effectLst/>
                <a:latin typeface="Trebuchet MS" pitchFamily="34" charset="0"/>
                <a:ea typeface="Trebuchet MS" pitchFamily="34" charset="0"/>
                <a:cs typeface="Times New Roman" pitchFamily="18" charset="0"/>
              </a:rPr>
              <a:t>и лекции</a:t>
            </a:r>
            <a:endParaRPr lang="tt-RU" sz="2000" b="1" dirty="0">
              <a:effectLst/>
              <a:latin typeface="Arial" charset="0"/>
              <a:ea typeface="Trebuchet MS" pitchFamily="34" charset="0"/>
              <a:cs typeface="Times New Roman" pitchFamily="18" charset="0"/>
            </a:endParaRPr>
          </a:p>
        </p:txBody>
      </p:sp>
      <p:sp>
        <p:nvSpPr>
          <p:cNvPr id="1019914" name="AutoShape 10"/>
          <p:cNvSpPr>
            <a:spLocks noChangeArrowheads="1"/>
          </p:cNvSpPr>
          <p:nvPr/>
        </p:nvSpPr>
        <p:spPr bwMode="auto">
          <a:xfrm rot="2235430">
            <a:off x="3238500" y="4327525"/>
            <a:ext cx="485775" cy="615950"/>
          </a:xfrm>
          <a:prstGeom prst="downArrow">
            <a:avLst>
              <a:gd name="adj1" fmla="val 50000"/>
              <a:gd name="adj2" fmla="val 31699"/>
            </a:avLst>
          </a:prstGeom>
          <a:solidFill>
            <a:srgbClr val="6BB76D"/>
          </a:solidFill>
          <a:ln w="381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2F6130">
                <a:alpha val="50000"/>
              </a:srgbClr>
            </a:outerShdw>
          </a:effectLst>
        </p:spPr>
        <p:txBody>
          <a:bodyPr vert="eaVert"/>
          <a:lstStyle/>
          <a:p>
            <a:pPr>
              <a:defRPr/>
            </a:pPr>
            <a:endParaRPr lang="ru-RU"/>
          </a:p>
        </p:txBody>
      </p:sp>
      <p:sp>
        <p:nvSpPr>
          <p:cNvPr id="1019912" name="AutoShape 8"/>
          <p:cNvSpPr>
            <a:spLocks noChangeArrowheads="1"/>
          </p:cNvSpPr>
          <p:nvPr/>
        </p:nvSpPr>
        <p:spPr bwMode="auto">
          <a:xfrm rot="20765306">
            <a:off x="5855486" y="3233042"/>
            <a:ext cx="615950" cy="485775"/>
          </a:xfrm>
          <a:prstGeom prst="rightArrow">
            <a:avLst>
              <a:gd name="adj1" fmla="val 41176"/>
              <a:gd name="adj2" fmla="val 31658"/>
            </a:avLst>
          </a:prstGeom>
          <a:solidFill>
            <a:srgbClr val="6BB76D"/>
          </a:solidFill>
          <a:ln w="381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2F6130">
                <a:alpha val="50000"/>
              </a:srgbClr>
            </a:outerShdw>
          </a:effectLst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19911" name="AutoShape 7"/>
          <p:cNvSpPr>
            <a:spLocks noChangeArrowheads="1"/>
          </p:cNvSpPr>
          <p:nvPr/>
        </p:nvSpPr>
        <p:spPr bwMode="auto">
          <a:xfrm rot="3159039">
            <a:off x="5442744" y="4287044"/>
            <a:ext cx="617537" cy="485775"/>
          </a:xfrm>
          <a:prstGeom prst="rightArrow">
            <a:avLst>
              <a:gd name="adj1" fmla="val 50000"/>
              <a:gd name="adj2" fmla="val 31781"/>
            </a:avLst>
          </a:prstGeom>
          <a:solidFill>
            <a:srgbClr val="6BB76D"/>
          </a:solidFill>
          <a:ln w="381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2F6130">
                <a:alpha val="50000"/>
              </a:srgbClr>
            </a:outerShdw>
          </a:effectLst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19910" name="AutoShape 6"/>
          <p:cNvSpPr>
            <a:spLocks noChangeArrowheads="1"/>
          </p:cNvSpPr>
          <p:nvPr/>
        </p:nvSpPr>
        <p:spPr bwMode="auto">
          <a:xfrm rot="6560117">
            <a:off x="2608022" y="3073403"/>
            <a:ext cx="485775" cy="647700"/>
          </a:xfrm>
          <a:prstGeom prst="downArrow">
            <a:avLst>
              <a:gd name="adj1" fmla="val 50000"/>
              <a:gd name="adj2" fmla="val 33333"/>
            </a:avLst>
          </a:prstGeom>
          <a:solidFill>
            <a:srgbClr val="6BB76D"/>
          </a:solidFill>
          <a:ln w="381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2F6130">
                <a:alpha val="50000"/>
              </a:srgbClr>
            </a:outerShdw>
          </a:effectLst>
        </p:spPr>
        <p:txBody>
          <a:bodyPr vert="eaVert"/>
          <a:lstStyle/>
          <a:p>
            <a:pPr>
              <a:defRPr/>
            </a:pPr>
            <a:endParaRPr lang="ru-RU"/>
          </a:p>
        </p:txBody>
      </p:sp>
      <p:sp>
        <p:nvSpPr>
          <p:cNvPr id="1019909" name="AutoShape 5"/>
          <p:cNvSpPr>
            <a:spLocks noChangeArrowheads="1"/>
          </p:cNvSpPr>
          <p:nvPr/>
        </p:nvSpPr>
        <p:spPr bwMode="auto">
          <a:xfrm>
            <a:off x="4414713" y="2085598"/>
            <a:ext cx="485775" cy="574675"/>
          </a:xfrm>
          <a:prstGeom prst="upArrow">
            <a:avLst>
              <a:gd name="adj1" fmla="val 50000"/>
              <a:gd name="adj2" fmla="val 29575"/>
            </a:avLst>
          </a:prstGeom>
          <a:solidFill>
            <a:srgbClr val="6BB76D"/>
          </a:solidFill>
          <a:ln w="381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2F6130">
                <a:alpha val="50000"/>
              </a:srgbClr>
            </a:outerShdw>
          </a:effectLst>
        </p:spPr>
        <p:txBody>
          <a:bodyPr vert="eaVert"/>
          <a:lstStyle/>
          <a:p>
            <a:pPr>
              <a:defRPr/>
            </a:pPr>
            <a:endParaRPr lang="ru-RU"/>
          </a:p>
        </p:txBody>
      </p:sp>
      <p:sp>
        <p:nvSpPr>
          <p:cNvPr id="97295" name="Rectangle 18"/>
          <p:cNvSpPr>
            <a:spLocks noChangeArrowheads="1"/>
          </p:cNvSpPr>
          <p:nvPr/>
        </p:nvSpPr>
        <p:spPr bwMode="auto">
          <a:xfrm>
            <a:off x="0" y="-2413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l" eaLnBrk="0" hangingPunct="0"/>
            <a:endParaRPr lang="ru-RU" sz="1800">
              <a:effectLst/>
              <a:latin typeface="Arial" charset="0"/>
            </a:endParaRPr>
          </a:p>
        </p:txBody>
      </p:sp>
      <p:sp>
        <p:nvSpPr>
          <p:cNvPr id="97296" name="Rectangle 26"/>
          <p:cNvSpPr>
            <a:spLocks noChangeArrowheads="1"/>
          </p:cNvSpPr>
          <p:nvPr/>
        </p:nvSpPr>
        <p:spPr bwMode="auto">
          <a:xfrm>
            <a:off x="0" y="-2413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l" eaLnBrk="0" hangingPunct="0"/>
            <a:endParaRPr lang="ru-RU" sz="1800"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463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27000">
              <a:srgbClr val="A9A1F1"/>
            </a:gs>
            <a:gs pos="75000">
              <a:schemeClr val="accent4">
                <a:lumMod val="75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льфия\AppData\Local\Microsoft\Windows\Temporary Internet Files\Content.IE5\AVY1KTVF\MC900415182[1].wm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25251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56968" y="198775"/>
            <a:ext cx="4752528" cy="709945"/>
          </a:xfrm>
        </p:spPr>
        <p:txBody>
          <a:bodyPr>
            <a:prstTxWarp prst="textPlain">
              <a:avLst/>
            </a:prstTxWarp>
            <a:normAutofit/>
            <a:scene3d>
              <a:camera prst="orthographicFront">
                <a:rot lat="3000000" lon="0" rev="0"/>
              </a:camera>
              <a:lightRig rig="threePt" dir="t"/>
            </a:scene3d>
          </a:bodyPr>
          <a:lstStyle/>
          <a:p>
            <a:r>
              <a:rPr lang="ru-RU" sz="2800" i="1" dirty="0" smtClean="0">
                <a:effectLst>
                  <a:glow rad="101600">
                    <a:srgbClr val="7030A0">
                      <a:alpha val="60000"/>
                    </a:srgbClr>
                  </a:glow>
                </a:effectLst>
                <a:latin typeface="Times New Roman" pitchFamily="18" charset="0"/>
                <a:cs typeface="Times New Roman" pitchFamily="18" charset="0"/>
              </a:rPr>
              <a:t>Руками наших родителей</a:t>
            </a:r>
            <a:endParaRPr lang="ru-RU" sz="2800" i="1" dirty="0">
              <a:effectLst>
                <a:glow rad="101600">
                  <a:srgbClr val="7030A0">
                    <a:alpha val="60000"/>
                  </a:srgb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3804" y="4869160"/>
            <a:ext cx="2674640" cy="174751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9317" y="4896827"/>
            <a:ext cx="2520280" cy="164224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728" y="1355765"/>
            <a:ext cx="2160240" cy="1498667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898" y="2996012"/>
            <a:ext cx="2590863" cy="172819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392" y="3147784"/>
            <a:ext cx="2443046" cy="168065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650619" y="2789239"/>
            <a:ext cx="3072341" cy="172819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0461" y="1236224"/>
            <a:ext cx="2005795" cy="164680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8148" y="2878664"/>
            <a:ext cx="2145795" cy="1609347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5178" y="980728"/>
            <a:ext cx="1944216" cy="145816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40272625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Показатели  сохранности здоровья воспитанников в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группе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60646078"/>
              </p:ext>
            </p:extLst>
          </p:nvPr>
        </p:nvGraphicFramePr>
        <p:xfrm>
          <a:off x="395536" y="2204863"/>
          <a:ext cx="8229600" cy="41044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0280"/>
                <a:gridCol w="1594520"/>
                <a:gridCol w="2057400"/>
                <a:gridCol w="2057400"/>
              </a:tblGrid>
              <a:tr h="820891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Количество дней, пропущенных  одним ребенком  по болезни в год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marR="16510"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Количество дней, пропущенных ребенком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по болезни в год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2089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2010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2011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2012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82089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 группе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0,8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3,6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5,4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82089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 ДОУ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1,1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1,9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r>
                        <a:rPr lang="ru-RU" sz="18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,9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82089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 муниципальному району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3,5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3,0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2,8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755735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0000">
              <a:srgbClr val="7C29A5"/>
            </a:gs>
            <a:gs pos="100000">
              <a:schemeClr val="accent4">
                <a:lumMod val="40000"/>
                <a:lumOff val="6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476672"/>
            <a:ext cx="8143932" cy="1237816"/>
          </a:xfrm>
        </p:spPr>
        <p:txBody>
          <a:bodyPr>
            <a:normAutofit fontScale="90000"/>
          </a:bodyPr>
          <a:lstStyle/>
          <a:p>
            <a:r>
              <a:rPr lang="ru-RU" sz="27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диагностическое</a:t>
            </a:r>
            <a:br>
              <a:rPr lang="ru-RU" sz="27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обследование детей за 3 года</a:t>
            </a:r>
            <a:r>
              <a:rPr lang="ru-RU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2010– 2011 </a:t>
            </a:r>
            <a:r>
              <a:rPr lang="ru-RU" sz="2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у.г</a:t>
            </a:r>
            <a:r>
              <a:rPr lang="ru-RU" sz="2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                         2011-2012 </a:t>
            </a:r>
            <a:r>
              <a:rPr lang="ru-RU" sz="2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у.г</a:t>
            </a:r>
            <a:r>
              <a:rPr lang="ru-RU" sz="2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                    2012 – 2013 </a:t>
            </a:r>
            <a:r>
              <a:rPr lang="ru-RU" sz="22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у.г</a:t>
            </a:r>
            <a:r>
              <a:rPr lang="ru-RU" sz="2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                                                                 </a:t>
            </a:r>
            <a:endParaRPr lang="ru-RU" sz="2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3530025896"/>
              </p:ext>
            </p:extLst>
          </p:nvPr>
        </p:nvGraphicFramePr>
        <p:xfrm>
          <a:off x="3203848" y="2132856"/>
          <a:ext cx="3168351" cy="47251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Объект 5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3525962927"/>
              </p:ext>
            </p:extLst>
          </p:nvPr>
        </p:nvGraphicFramePr>
        <p:xfrm>
          <a:off x="6372200" y="2132857"/>
          <a:ext cx="2771800" cy="47251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1022092144"/>
              </p:ext>
            </p:extLst>
          </p:nvPr>
        </p:nvGraphicFramePr>
        <p:xfrm>
          <a:off x="0" y="2204864"/>
          <a:ext cx="3419872" cy="4752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8360325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3000">
              <a:schemeClr val="tx2">
                <a:lumMod val="40000"/>
                <a:lumOff val="60000"/>
              </a:schemeClr>
            </a:gs>
            <a:gs pos="100000">
              <a:schemeClr val="tx2">
                <a:lumMod val="20000"/>
                <a:lumOff val="8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699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292100"/>
            <a:ext cx="9144000" cy="1384300"/>
          </a:xfrm>
        </p:spPr>
        <p:txBody>
          <a:bodyPr>
            <a:normAutofit fontScale="90000"/>
          </a:bodyPr>
          <a:lstStyle/>
          <a:p>
            <a:r>
              <a:rPr lang="tt-RU" b="1" i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Неделя </a:t>
            </a:r>
            <a:r>
              <a:rPr lang="ru-RU" b="1" i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«Специалист» по нравственному воспитанию</a:t>
            </a:r>
            <a:r>
              <a:rPr lang="ru-RU"/>
              <a:t/>
            </a:r>
            <a:br>
              <a:rPr lang="ru-RU"/>
            </a:br>
            <a:r>
              <a:rPr lang="ru-RU" sz="3600">
                <a:solidFill>
                  <a:srgbClr val="0000FF"/>
                </a:solidFill>
              </a:rPr>
              <a:t>«М</a:t>
            </a:r>
            <a:r>
              <a:rPr lang="tt-RU" sz="3600">
                <a:solidFill>
                  <a:srgbClr val="0000FF"/>
                </a:solidFill>
              </a:rPr>
              <a:t>илли ризыклар табын тү рендә</a:t>
            </a:r>
            <a:r>
              <a:rPr lang="ru-RU" sz="3600">
                <a:solidFill>
                  <a:srgbClr val="0000FF"/>
                </a:solidFill>
              </a:rPr>
              <a:t>»</a:t>
            </a:r>
            <a:r>
              <a:rPr lang="ru-RU"/>
              <a:t> </a:t>
            </a:r>
          </a:p>
        </p:txBody>
      </p:sp>
      <p:pic>
        <p:nvPicPr>
          <p:cNvPr id="1237000" name="Рисунок 65" descr="P1060956.jpg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21600000">
            <a:off x="179388" y="1989138"/>
            <a:ext cx="2706687" cy="2468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6999" name="Рисунок 66" descr="P1060987.jpg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4868863"/>
            <a:ext cx="2895600" cy="2457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6998" name="Рисунок 67" descr="P1060983.jpg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4076700"/>
            <a:ext cx="2682875" cy="2414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7001" name="Рисунок 68" descr="P1060976.jpg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38" y="1916113"/>
            <a:ext cx="2786062" cy="2365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6997" name="Рисунок 69" descr="P1060991.jpg"/>
          <p:cNvPicPr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2636838"/>
            <a:ext cx="2773363" cy="2395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6996" name="Рисунок 70" descr="P1060965.jpg"/>
          <p:cNvPicPr>
            <a:picLocks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4005263"/>
            <a:ext cx="2682875" cy="2597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37002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l" eaLnBrk="0" hangingPunct="0"/>
            <a:endParaRPr lang="ru-RU" sz="1800">
              <a:effectLst/>
              <a:latin typeface="Arial" charset="0"/>
            </a:endParaRPr>
          </a:p>
        </p:txBody>
      </p:sp>
      <p:sp>
        <p:nvSpPr>
          <p:cNvPr id="1237003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l" eaLnBrk="0" hangingPunct="0"/>
            <a:endParaRPr lang="ru-RU" sz="1800">
              <a:effectLst/>
              <a:latin typeface="Arial" charset="0"/>
            </a:endParaRPr>
          </a:p>
        </p:txBody>
      </p:sp>
      <p:sp>
        <p:nvSpPr>
          <p:cNvPr id="1237004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l" eaLnBrk="0" hangingPunct="0"/>
            <a:endParaRPr lang="ru-RU" sz="1800">
              <a:effectLst/>
              <a:latin typeface="Arial" charset="0"/>
            </a:endParaRPr>
          </a:p>
        </p:txBody>
      </p:sp>
      <p:sp>
        <p:nvSpPr>
          <p:cNvPr id="1237005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l" eaLnBrk="0" hangingPunct="0"/>
            <a:endParaRPr lang="ru-RU" sz="1800"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70711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1000">
              <a:srgbClr val="E38F29"/>
            </a:gs>
            <a:gs pos="100000">
              <a:schemeClr val="accent6">
                <a:lumMod val="60000"/>
                <a:lumOff val="4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39752" y="1772816"/>
            <a:ext cx="4464496" cy="3312368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800" i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</a:t>
            </a:r>
            <a:r>
              <a:rPr lang="ru-RU" sz="2800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ткрытое </a:t>
            </a:r>
            <a:r>
              <a:rPr lang="ru-RU" sz="2800" i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занятие «Путешествие по сказкам Тукая» на кустовом методическом объединении национальных </a:t>
            </a:r>
            <a:r>
              <a:rPr lang="ru-RU" sz="2800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ДОУ, 2012</a:t>
            </a:r>
            <a:endParaRPr lang="ru-RU" sz="280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675" y="476672"/>
            <a:ext cx="1920214" cy="14401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492896"/>
            <a:ext cx="1892018" cy="14190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653136"/>
            <a:ext cx="1979712" cy="14847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260648"/>
            <a:ext cx="1883701" cy="14127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2636912"/>
            <a:ext cx="1883701" cy="14127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0114" y="4790597"/>
            <a:ext cx="1883699" cy="14127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5150056"/>
            <a:ext cx="2016224" cy="15121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260648"/>
            <a:ext cx="1907704" cy="14307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633819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075" t="7001" r="4940" b="7284"/>
          <a:stretch/>
        </p:blipFill>
        <p:spPr>
          <a:xfrm rot="16200000">
            <a:off x="1168536" y="-1185877"/>
            <a:ext cx="6875340" cy="9212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101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732" t="7376" r="6349" b="7847"/>
          <a:stretch/>
        </p:blipFill>
        <p:spPr>
          <a:xfrm rot="16200000">
            <a:off x="1143002" y="-1143001"/>
            <a:ext cx="6858000" cy="9144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536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53" t="7131" r="5836" b="7637"/>
          <a:stretch/>
        </p:blipFill>
        <p:spPr>
          <a:xfrm rot="16200000">
            <a:off x="1131684" y="-1158960"/>
            <a:ext cx="6880631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968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055" t="7257" r="6126" b="7173"/>
          <a:stretch/>
        </p:blipFill>
        <p:spPr>
          <a:xfrm rot="16200000">
            <a:off x="1179352" y="-1179354"/>
            <a:ext cx="6858001" cy="9216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15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27" t="6751" r="5663" b="7679"/>
          <a:stretch/>
        </p:blipFill>
        <p:spPr>
          <a:xfrm rot="16200000">
            <a:off x="1126049" y="-1159951"/>
            <a:ext cx="6858000" cy="9177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67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2000">
              <a:srgbClr val="E58BD2"/>
            </a:gs>
            <a:gs pos="100000">
              <a:srgbClr val="641056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20080"/>
          </a:xfrm>
        </p:spPr>
        <p:txBody>
          <a:bodyPr>
            <a:normAutofit/>
          </a:bodyPr>
          <a:lstStyle/>
          <a:p>
            <a:r>
              <a:rPr lang="ru-RU" sz="4000" i="1" dirty="0" smtClean="0">
                <a:ln w="2857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Кружок «Внимательный пешеход»</a:t>
            </a:r>
            <a:endParaRPr lang="ru-RU" sz="4000" i="1" dirty="0">
              <a:ln w="2857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8205" y="771929"/>
            <a:ext cx="1859377" cy="139453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3573016"/>
            <a:ext cx="1952444" cy="141910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4" name="Picture 2" descr="C:\Users\Альфия\AppData\Local\Microsoft\Windows\Temporary Internet Files\Content.IE5\L64EBODY\MC900231597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771929"/>
            <a:ext cx="2089842" cy="2228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2420888"/>
            <a:ext cx="1872465" cy="140434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Объект 9"/>
          <p:cNvPicPr>
            <a:picLocks noGrp="1" noChangeAspect="1"/>
          </p:cNvPicPr>
          <p:nvPr>
            <p:ph sz="half" idx="1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596434"/>
            <a:ext cx="1872208" cy="140415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5143370"/>
            <a:ext cx="1973492" cy="148011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916" y="771929"/>
            <a:ext cx="1800200" cy="135015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3" y="2780928"/>
            <a:ext cx="1872465" cy="140434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596" y="3253894"/>
            <a:ext cx="1865656" cy="139924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5085184"/>
            <a:ext cx="1945307" cy="145898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5249496"/>
            <a:ext cx="1907704" cy="143077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96233193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1545</TotalTime>
  <Words>107</Words>
  <Application>Microsoft Office PowerPoint</Application>
  <PresentationFormat>Экран (4:3)</PresentationFormat>
  <Paragraphs>47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Муниципальное  бюджетное дошкольное общеобразовательное учреждение              «Детский сад  общеразвивающего вида «Голбакча» с.Кульшарипово» </vt:lpstr>
      <vt:lpstr>Неделя «Специалист» по нравственному воспитанию «Милли ризыклар табын тү рендә» </vt:lpstr>
      <vt:lpstr>Открытое занятие «Путешествие по сказкам Тукая» на кустовом методическом объединении национальных ДОУ, 2012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Кружок «Внимательный пешеход»</vt:lpstr>
      <vt:lpstr>Презентация PowerPoint</vt:lpstr>
      <vt:lpstr>Презентация PowerPoint</vt:lpstr>
      <vt:lpstr>Презентация PowerPoint</vt:lpstr>
      <vt:lpstr>Руками наших родителей</vt:lpstr>
      <vt:lpstr>Показатели  сохранности здоровья воспитанников в группе</vt:lpstr>
      <vt:lpstr> диагностическое обследование детей за 3 года 2010– 2011 у.г.                          2011-2012 у.г.                     2012 – 2013 у.г.                                                               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Альфия</dc:creator>
  <cp:lastModifiedBy>Альфия</cp:lastModifiedBy>
  <cp:revision>67</cp:revision>
  <dcterms:created xsi:type="dcterms:W3CDTF">2012-09-20T15:14:56Z</dcterms:created>
  <dcterms:modified xsi:type="dcterms:W3CDTF">2013-11-09T07:58:56Z</dcterms:modified>
</cp:coreProperties>
</file>